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9" r:id="rId4"/>
    <p:sldId id="267" r:id="rId5"/>
    <p:sldId id="266" r:id="rId6"/>
    <p:sldId id="258" r:id="rId7"/>
    <p:sldId id="268" r:id="rId8"/>
    <p:sldId id="270" r:id="rId9"/>
    <p:sldId id="269" r:id="rId10"/>
    <p:sldId id="271" r:id="rId11"/>
    <p:sldId id="272" r:id="rId12"/>
  </p:sldIdLst>
  <p:sldSz cx="12192000" cy="6858000"/>
  <p:notesSz cx="6858000" cy="9144000"/>
  <p:embeddedFontLst>
    <p:embeddedFont>
      <p:font typeface="Concert One" pitchFamily="2" charset="0"/>
      <p:regular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DynaPuff" pitchFamily="2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jpeg>
</file>

<file path=ppt/media/image12.png>
</file>

<file path=ppt/media/image13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E8877-23BD-9013-6E22-57B9CAAEAE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9B8741-74F6-E2D7-B9AE-D2996D2C46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3D5F7-629C-2215-334E-CCAEFE20C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8A426-95FB-4F83-A60D-CA9804E6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B6690-40FB-6EAD-7AE9-0FB1D3973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967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B6973-97BC-BC6F-F6EF-DA072642B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753B9C-B1A2-9993-B6F6-0F70A954E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F545-1D31-B0ED-C831-1DC1A46B7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77FD7-0BBB-EC3A-5187-3C33A3490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5EED2-5D17-5790-F3C7-92302FB1A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24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56DF1E-E56C-5F0B-74BC-99A09E1C38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FED0ED-C053-15A8-ABF7-5244330B7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50143-38CA-B46D-54E0-59A973C95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271F6-52E1-E3A9-5A35-ED7F3075E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75AD7-8C9D-8514-8452-8993D76C9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60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4F6B-75E2-E9E0-91C0-4379C8439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67BD7-562D-75EB-1F41-CA4EA2263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C9E19-DD3B-FC1E-C5A1-80C42D41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00D2F-F48E-E063-6A94-FA44B79DB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69539-138E-ED02-8DAA-5BD94F34C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88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02B24-A47A-81A9-6298-0D0832B97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F780A-54DF-BD64-98DA-D907FC055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5F36B-A2B1-5DC0-F8D9-624B55D84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B4F1D-247B-FB58-AD47-4145BFC75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5B79-6ABD-6409-A452-0532C9C79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18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8B09C-D2EB-9940-4B93-6DA663E1C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1F7E4-639D-1A48-7F3D-4248B0026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D74200-B406-7B5E-F7C2-8041E6648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87326-000E-5BF4-4902-771DBEC26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B7A9D9-0FAE-E14A-C49C-310639D16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1636EB-A1BF-3C01-2702-611B5D915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800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F801B-E023-9BE1-F15E-C2C06EE8B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11FE-F352-0215-E92E-5CA0DFEF8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160BE-19BC-72BA-A699-A21C4F761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BC2AB-DA29-9499-0AE5-743B3CC3AE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054BC4-88E4-281C-EBC6-CAA509570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DCF9C6-DE59-9597-189E-22EE0EF8B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77F8E1-7E4B-A181-3C31-51A099854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39AD4D-E196-238C-7164-C91C3E3B0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817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691ED-48AD-8C58-2654-9CBCD33BF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8119D1-F3B4-424E-51AE-C80ACC744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707435-BF02-B368-5AAA-32DE7323E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8CEBD2-4A8E-FC6A-841A-8B17921F5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786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09FD0B-E082-005D-9510-7001D424C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90A227-C00F-B510-BFF3-487B4057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B501D-9FE9-BFF6-FB06-AD4D0A6A7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988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731BF-DDC1-4423-F9AB-C0CC42E64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97541-4EFE-CE51-5690-47E01B040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C5C09-DAD7-A820-AE04-A946E5AF1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CE108F-875C-4627-64F4-06FF5AEF9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AC603-9798-0246-1404-89B39A4E9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94814-E452-A538-63CC-235029437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10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C6D2A-8734-5A67-1A74-35FEE995E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7A23EF-5CDD-A238-04CF-7A1FB0F8EE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AE2374-3B49-8F38-240A-2C4E807F3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29FB0-325F-956F-C379-F15A57B7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F3B84-61F5-8DD2-D950-710283F6D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BD40E-AFEC-7BF3-9C04-51656CCA4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3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DC9D93-C8D9-A961-53DC-2E8D3FA66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F9037E-E9FC-95D8-667F-F9B63D983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7A61D-1661-840D-A3AC-EACDC2E40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C4253-1B05-4CC1-AF2D-975A98EE6EF4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21D78-4ECD-1BDA-DBCA-D43B35B1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F591D-4EAA-0DC9-9A2A-000EBC584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40518-22D9-479B-A273-16C394CAC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863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5389C-EE90-9F0C-733A-F49EAD5DF6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JavaScript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D94D2-1E55-EECF-0822-6E5B6A6CF0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alert, variables, data types, prompt, buttons, functions</a:t>
            </a:r>
          </a:p>
        </p:txBody>
      </p:sp>
    </p:spTree>
    <p:extLst>
      <p:ext uri="{BB962C8B-B14F-4D97-AF65-F5344CB8AC3E}">
        <p14:creationId xmlns:p14="http://schemas.microsoft.com/office/powerpoint/2010/main" val="2697495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527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b="1" spc="700" dirty="0">
                <a:solidFill>
                  <a:schemeClr val="bg2"/>
                </a:solidFill>
              </a:rPr>
              <a:t>Call</a:t>
            </a:r>
            <a:r>
              <a:rPr lang="en-US" sz="4800" dirty="0">
                <a:solidFill>
                  <a:schemeClr val="bg1"/>
                </a:solidFill>
              </a:rPr>
              <a:t> a Function</a:t>
            </a:r>
            <a:endParaRPr lang="en-US" sz="48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195" y="1724977"/>
            <a:ext cx="5063490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5400" b="0" dirty="0" err="1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candyPop</a:t>
            </a:r>
            <a:r>
              <a:rPr lang="en-US" sz="54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6096000" y="1578133"/>
            <a:ext cx="4499611" cy="16192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Function </a:t>
            </a:r>
            <a:r>
              <a:rPr lang="en-US" sz="4000" b="1" dirty="0">
                <a:solidFill>
                  <a:schemeClr val="bg2"/>
                </a:solidFill>
              </a:rPr>
              <a:t>Name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Parentheses: </a:t>
            </a:r>
            <a:r>
              <a:rPr lang="en-US" sz="4000" b="1" dirty="0">
                <a:solidFill>
                  <a:schemeClr val="bg2"/>
                </a:solidFill>
              </a:rPr>
              <a:t>( )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9218" name="Picture 2" descr="Dog on the Phone | Know Your Meme">
            <a:extLst>
              <a:ext uri="{FF2B5EF4-FFF2-40B4-BE49-F238E27FC236}">
                <a16:creationId xmlns:a16="http://schemas.microsoft.com/office/drawing/2014/main" id="{48518559-40ED-ED39-DC37-0C6305651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11" y="3429000"/>
            <a:ext cx="5477774" cy="3153096"/>
          </a:xfrm>
          <a:prstGeom prst="rect">
            <a:avLst/>
          </a:prstGeom>
          <a:noFill/>
          <a:ln w="381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OW TO MAKE HOMEMADE DOG CANDY! - YouTube">
            <a:extLst>
              <a:ext uri="{FF2B5EF4-FFF2-40B4-BE49-F238E27FC236}">
                <a16:creationId xmlns:a16="http://schemas.microsoft.com/office/drawing/2014/main" id="{A5798B67-A729-30B7-9245-9E5F6D558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4166" y="3428999"/>
            <a:ext cx="5605503" cy="3153095"/>
          </a:xfrm>
          <a:prstGeom prst="rect">
            <a:avLst/>
          </a:prstGeom>
          <a:noFill/>
          <a:ln w="381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0450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5389C-EE90-9F0C-733A-F49EAD5DF6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The 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D94D2-1E55-EECF-0822-6E5B6A6CF0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08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andy - Wikipedia">
            <a:extLst>
              <a:ext uri="{FF2B5EF4-FFF2-40B4-BE49-F238E27FC236}">
                <a16:creationId xmlns:a16="http://schemas.microsoft.com/office/drawing/2014/main" id="{8BD4D6BC-B6C0-53FF-5F91-1BBA391D0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824" y="3179935"/>
            <a:ext cx="4602921" cy="3068613"/>
          </a:xfrm>
          <a:prstGeom prst="rect">
            <a:avLst/>
          </a:prstGeom>
          <a:noFill/>
          <a:ln w="28575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Showing Pop-ups With  </a:t>
            </a:r>
            <a:r>
              <a:rPr lang="en-US" sz="7200" b="1" spc="700" dirty="0">
                <a:solidFill>
                  <a:schemeClr val="bg2"/>
                </a:solidFill>
              </a:rPr>
              <a:t>alert</a:t>
            </a:r>
            <a:endParaRPr lang="en-US" sz="60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1999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/>
          <a:lstStyle/>
          <a:p>
            <a:pPr marL="0" indent="0" algn="ctr">
              <a:buNone/>
            </a:pP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6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"I LOVE CANDY"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838199" y="3179787"/>
            <a:ext cx="6524625" cy="30686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alert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Parentheses: </a:t>
            </a:r>
            <a:r>
              <a:rPr lang="en-US" sz="4000" b="1" dirty="0">
                <a:solidFill>
                  <a:schemeClr val="bg2"/>
                </a:solidFill>
              </a:rPr>
              <a:t>(</a:t>
            </a:r>
            <a:r>
              <a:rPr lang="en-US" sz="40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)</a:t>
            </a:r>
          </a:p>
          <a:p>
            <a:pPr marL="342900" indent="-342900">
              <a:buAutoNum type="arabicPeriod"/>
            </a:pPr>
            <a:r>
              <a:rPr lang="en-US" sz="3600" dirty="0"/>
              <a:t> Quotes inside: </a:t>
            </a:r>
            <a:r>
              <a:rPr lang="en-US" sz="4000" b="1" dirty="0">
                <a:solidFill>
                  <a:schemeClr val="bg2"/>
                </a:solidFill>
              </a:rPr>
              <a:t>" "</a:t>
            </a:r>
          </a:p>
          <a:p>
            <a:pPr marL="342900" indent="-342900">
              <a:buAutoNum type="arabicPeriod"/>
            </a:pPr>
            <a:r>
              <a:rPr lang="en-US" sz="3600" dirty="0"/>
              <a:t> Message inside quotes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0280A4-AFCB-B5E1-517E-35824C292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707" y="3429000"/>
            <a:ext cx="4191585" cy="1057423"/>
          </a:xfrm>
          <a:prstGeom prst="rect">
            <a:avLst/>
          </a:prstGeom>
          <a:ln w="3810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416700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1998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Storing Data with </a:t>
            </a:r>
            <a:r>
              <a:rPr lang="en-US" sz="6600" b="1" spc="700" dirty="0">
                <a:solidFill>
                  <a:schemeClr val="bg2"/>
                </a:solidFill>
              </a:rPr>
              <a:t>Variables</a:t>
            </a:r>
            <a:endParaRPr lang="en-US" sz="6000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1999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/>
          <a:lstStyle/>
          <a:p>
            <a:pPr marL="0" indent="0" algn="ctr">
              <a:buNone/>
            </a:pPr>
            <a:r>
              <a:rPr lang="en-US" sz="6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"rat"</a:t>
            </a:r>
            <a:endParaRPr lang="en-US" sz="6600" b="0" dirty="0">
              <a:solidFill>
                <a:schemeClr val="bg1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838199" y="3182111"/>
            <a:ext cx="6524625" cy="33536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let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Variable </a:t>
            </a:r>
            <a:r>
              <a:rPr lang="en-US" sz="4000" b="1" dirty="0"/>
              <a:t>Name</a:t>
            </a:r>
            <a:endParaRPr lang="en-US" sz="3600" b="1" dirty="0"/>
          </a:p>
          <a:p>
            <a:pPr marL="342900" indent="-342900">
              <a:buAutoNum type="arabicPeriod"/>
            </a:pPr>
            <a:r>
              <a:rPr lang="en-US" sz="3600" dirty="0"/>
              <a:t> Equals Sign: </a:t>
            </a:r>
            <a:r>
              <a:rPr lang="en-US" sz="4000" b="1" dirty="0">
                <a:solidFill>
                  <a:schemeClr val="bg2"/>
                </a:solidFill>
              </a:rPr>
              <a:t>=</a:t>
            </a:r>
          </a:p>
          <a:p>
            <a:pPr marL="342900" indent="-342900">
              <a:buAutoNum type="arabicPeriod"/>
            </a:pPr>
            <a:r>
              <a:rPr lang="en-US" sz="3600" dirty="0"/>
              <a:t> Variable </a:t>
            </a:r>
            <a:r>
              <a:rPr lang="en-US" sz="4000" b="1" dirty="0"/>
              <a:t>Value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2050" name="Picture 2" descr="Ratatouille PEZ Dispenser – PEZ Candy">
            <a:extLst>
              <a:ext uri="{FF2B5EF4-FFF2-40B4-BE49-F238E27FC236}">
                <a16:creationId xmlns:a16="http://schemas.microsoft.com/office/drawing/2014/main" id="{47B42A16-DFFD-1325-4115-A794985997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1" t="11423" r="11363" b="11422"/>
          <a:stretch/>
        </p:blipFill>
        <p:spPr bwMode="auto">
          <a:xfrm>
            <a:off x="7717536" y="3276566"/>
            <a:ext cx="3529584" cy="3259233"/>
          </a:xfrm>
          <a:prstGeom prst="rect">
            <a:avLst/>
          </a:prstGeom>
          <a:noFill/>
          <a:ln w="57150"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753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1998" cy="1325563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Variable </a:t>
            </a:r>
            <a:r>
              <a:rPr lang="en-US" sz="6000" b="1" spc="700" dirty="0">
                <a:solidFill>
                  <a:schemeClr val="bg2"/>
                </a:solidFill>
              </a:rPr>
              <a:t>Assignment</a:t>
            </a:r>
            <a:endParaRPr lang="en-US" sz="60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067" y="1690687"/>
            <a:ext cx="7467600" cy="2187045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/>
          <a:lstStyle/>
          <a:p>
            <a:pPr marL="0" indent="0">
              <a:buNone/>
            </a:pPr>
            <a:r>
              <a:rPr lang="en-US" sz="6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let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num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6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66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6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6600" dirty="0">
                <a:solidFill>
                  <a:schemeClr val="bg1">
                    <a:lumMod val="25000"/>
                  </a:schemeClr>
                </a:solidFill>
                <a:latin typeface="Consolas" panose="020B0609020204030204" pitchFamily="49" charset="0"/>
              </a:rPr>
              <a:t> num = num + </a:t>
            </a:r>
            <a:r>
              <a:rPr lang="en-US" sz="6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en-US" sz="6600" dirty="0">
                <a:solidFill>
                  <a:schemeClr val="bg1">
                    <a:lumMod val="25000"/>
                  </a:schemeClr>
                </a:solidFill>
                <a:latin typeface="Consolas" panose="020B0609020204030204" pitchFamily="49" charset="0"/>
              </a:rPr>
              <a:t>;</a:t>
            </a:r>
            <a:endParaRPr lang="en-US" sz="6600" b="0" dirty="0">
              <a:solidFill>
                <a:schemeClr val="bg1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3D532F-3524-966C-DCC6-F2D6D1B428B0}"/>
              </a:ext>
            </a:extLst>
          </p:cNvPr>
          <p:cNvSpPr/>
          <p:nvPr/>
        </p:nvSpPr>
        <p:spPr>
          <a:xfrm>
            <a:off x="8365067" y="1690688"/>
            <a:ext cx="3335866" cy="218704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u="sng" dirty="0"/>
              <a:t>num</a:t>
            </a:r>
          </a:p>
          <a:p>
            <a:pPr algn="ctr"/>
            <a:r>
              <a:rPr lang="en-US" sz="7200" dirty="0">
                <a:solidFill>
                  <a:schemeClr val="accent2"/>
                </a:solidFill>
              </a:rPr>
              <a:t>7</a:t>
            </a:r>
            <a:endParaRPr lang="en-US" sz="1400" dirty="0">
              <a:solidFill>
                <a:schemeClr val="accent2"/>
              </a:solidFill>
            </a:endParaRPr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8760EC-75A8-D80D-0182-8AD18B569905}"/>
              </a:ext>
            </a:extLst>
          </p:cNvPr>
          <p:cNvSpPr txBox="1"/>
          <p:nvPr/>
        </p:nvSpPr>
        <p:spPr>
          <a:xfrm>
            <a:off x="491067" y="4013150"/>
            <a:ext cx="112098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In JavaScript, the equals sign is not used for equality! It is used to </a:t>
            </a:r>
            <a:r>
              <a:rPr lang="en-US" sz="4800" i="1" dirty="0">
                <a:solidFill>
                  <a:schemeClr val="bg2"/>
                </a:solidFill>
              </a:rPr>
              <a:t>set the value of a variable!!!!!!!!!!!!!!!!!!!!!!!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C52417-AF49-519C-8502-E76233CFCB0D}"/>
              </a:ext>
            </a:extLst>
          </p:cNvPr>
          <p:cNvSpPr/>
          <p:nvPr/>
        </p:nvSpPr>
        <p:spPr>
          <a:xfrm>
            <a:off x="8365067" y="1690686"/>
            <a:ext cx="3335866" cy="218704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u="sng" dirty="0"/>
              <a:t>num</a:t>
            </a:r>
          </a:p>
          <a:p>
            <a:pPr algn="ctr"/>
            <a:r>
              <a:rPr lang="en-US" sz="7200" dirty="0">
                <a:solidFill>
                  <a:schemeClr val="accent2"/>
                </a:solidFill>
              </a:rPr>
              <a:t>8</a:t>
            </a:r>
            <a:endParaRPr lang="en-US" sz="1400" dirty="0">
              <a:solidFill>
                <a:schemeClr val="accent2"/>
              </a:solidFill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05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5" grpId="0" animBg="1"/>
      <p:bldP spid="7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F68171E-5F2A-73A6-2B85-2672002BEC9A}"/>
              </a:ext>
            </a:extLst>
          </p:cNvPr>
          <p:cNvSpPr/>
          <p:nvPr/>
        </p:nvSpPr>
        <p:spPr>
          <a:xfrm>
            <a:off x="5977467" y="1910821"/>
            <a:ext cx="5259388" cy="4202113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D720FB-0E1C-9EA3-BB4D-50A0BB5896EE}"/>
              </a:ext>
            </a:extLst>
          </p:cNvPr>
          <p:cNvSpPr/>
          <p:nvPr/>
        </p:nvSpPr>
        <p:spPr>
          <a:xfrm>
            <a:off x="695854" y="1910822"/>
            <a:ext cx="5183188" cy="42021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7C7615-58C6-7C20-F4A3-50D2B743D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solidFill>
                  <a:schemeClr val="bg1">
                    <a:lumMod val="50000"/>
                  </a:schemeClr>
                </a:solidFill>
              </a:rPr>
              <a:t>Two Basic 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C7937-AD9C-E5E9-CD03-D3B21E280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255" y="1901296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6">
                    <a:lumMod val="75000"/>
                  </a:schemeClr>
                </a:solidFill>
              </a:rPr>
              <a:t>Strings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6FFFC3-FA50-EC92-24E5-08E5684F6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1255" y="2725208"/>
            <a:ext cx="5157787" cy="24563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Strings store </a:t>
            </a: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text values</a:t>
            </a: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They are surrounded by </a:t>
            </a: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quotes: " "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B71ECD-14A7-D45D-B56B-60260736B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53667" y="1901296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</a:rPr>
              <a:t>Numbers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3E60CB-F543-3DC9-4ECC-945B94AF77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53667" y="2725208"/>
            <a:ext cx="5183188" cy="172825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Numbers store 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numbers</a:t>
            </a:r>
          </a:p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They have no quotes</a:t>
            </a:r>
          </a:p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You can do arithmetic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78226B-7D53-5A14-4CC0-B33B1BD3F4A4}"/>
              </a:ext>
            </a:extLst>
          </p:cNvPr>
          <p:cNvSpPr txBox="1"/>
          <p:nvPr/>
        </p:nvSpPr>
        <p:spPr>
          <a:xfrm>
            <a:off x="938087" y="4837183"/>
            <a:ext cx="46987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4000" b="1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 love </a:t>
            </a:r>
            <a:r>
              <a:rPr lang="en-US" sz="4000" b="1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reese's</a:t>
            </a: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1AF075-F26D-C5EE-4E10-6373ABB83302}"/>
              </a:ext>
            </a:extLst>
          </p:cNvPr>
          <p:cNvSpPr txBox="1"/>
          <p:nvPr/>
        </p:nvSpPr>
        <p:spPr>
          <a:xfrm>
            <a:off x="7179526" y="4729461"/>
            <a:ext cx="2855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accent2">
                    <a:lumMod val="25000"/>
                  </a:schemeClr>
                </a:solidFill>
                <a:latin typeface="Consolas" panose="020B0609020204030204" pitchFamily="49" charset="0"/>
              </a:rPr>
              <a:t>4028884</a:t>
            </a:r>
            <a:endParaRPr lang="en-US" sz="4000" b="1" dirty="0">
              <a:solidFill>
                <a:schemeClr val="accent2">
                  <a:lumMod val="2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7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3" grpId="0" build="p"/>
      <p:bldP spid="4" grpId="0" uiExpand="1" build="p"/>
      <p:bldP spid="5" grpId="0" build="p"/>
      <p:bldP spid="6" grpId="0" uiExpand="1" build="p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Asking Questions With  </a:t>
            </a:r>
            <a:r>
              <a:rPr lang="en-US" sz="6000" b="1" spc="700" dirty="0">
                <a:solidFill>
                  <a:schemeClr val="bg2"/>
                </a:solidFill>
              </a:rPr>
              <a:t>prompt</a:t>
            </a:r>
            <a:endParaRPr lang="en-US" sz="48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1999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2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candy</a:t>
            </a: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prompt</a:t>
            </a:r>
            <a:r>
              <a:rPr lang="en-US" sz="32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"What is your favorite candy?"</a:t>
            </a:r>
            <a:r>
              <a:rPr lang="en-US" sz="32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838199" y="3179787"/>
            <a:ext cx="6524625" cy="30686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3600" dirty="0">
                <a:solidFill>
                  <a:schemeClr val="bg1"/>
                </a:solidFill>
              </a:rPr>
              <a:t>Variable: </a:t>
            </a:r>
            <a:r>
              <a:rPr lang="en-US" sz="4000" b="1" dirty="0">
                <a:solidFill>
                  <a:schemeClr val="bg2"/>
                </a:solidFill>
              </a:rPr>
              <a:t>let</a:t>
            </a:r>
            <a:r>
              <a:rPr lang="en-US" sz="3600" dirty="0">
                <a:solidFill>
                  <a:schemeClr val="bg1"/>
                </a:solidFill>
              </a:rPr>
              <a:t>,</a:t>
            </a:r>
            <a:r>
              <a:rPr lang="en-US" sz="4000" b="1" dirty="0">
                <a:solidFill>
                  <a:schemeClr val="bg2"/>
                </a:solidFill>
              </a:rPr>
              <a:t> name</a:t>
            </a:r>
            <a:r>
              <a:rPr lang="en-US" sz="3600" dirty="0">
                <a:solidFill>
                  <a:schemeClr val="bg1"/>
                </a:solidFill>
              </a:rPr>
              <a:t>,</a:t>
            </a:r>
            <a:r>
              <a:rPr lang="en-US" sz="4000" b="1" dirty="0">
                <a:solidFill>
                  <a:schemeClr val="bg2"/>
                </a:solidFill>
              </a:rPr>
              <a:t> =</a:t>
            </a:r>
            <a:r>
              <a:rPr lang="en-US" sz="3600" dirty="0"/>
              <a:t> </a:t>
            </a:r>
          </a:p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prompt</a:t>
            </a:r>
          </a:p>
          <a:p>
            <a:pPr marL="342900" indent="-342900">
              <a:buFontTx/>
              <a:buAutoNum type="arabicPeriod"/>
            </a:pPr>
            <a:r>
              <a:rPr lang="en-US" sz="3600" dirty="0"/>
              <a:t> Parentheses: </a:t>
            </a:r>
            <a:r>
              <a:rPr lang="en-US" sz="4000" b="1" dirty="0">
                <a:solidFill>
                  <a:schemeClr val="bg2"/>
                </a:solidFill>
              </a:rPr>
              <a:t>( )</a:t>
            </a:r>
          </a:p>
          <a:p>
            <a:pPr marL="342900" indent="-342900">
              <a:buAutoNum type="arabicPeriod"/>
            </a:pPr>
            <a:r>
              <a:rPr lang="en-US" sz="3600" dirty="0"/>
              <a:t> Quotes inside: </a:t>
            </a:r>
            <a:r>
              <a:rPr lang="en-US" sz="4000" b="1" dirty="0">
                <a:solidFill>
                  <a:schemeClr val="bg2"/>
                </a:solidFill>
              </a:rPr>
              <a:t>" "</a:t>
            </a:r>
          </a:p>
          <a:p>
            <a:pPr marL="342900" indent="-342900">
              <a:buAutoNum type="arabicPeriod"/>
            </a:pPr>
            <a:r>
              <a:rPr lang="en-US" sz="3600" dirty="0"/>
              <a:t> Question inside quotes</a:t>
            </a:r>
          </a:p>
        </p:txBody>
      </p:sp>
      <p:pic>
        <p:nvPicPr>
          <p:cNvPr id="5124" name="Picture 4" descr="Download PNG christmas candy, question mark - Free Transparent PNG">
            <a:extLst>
              <a:ext uri="{FF2B5EF4-FFF2-40B4-BE49-F238E27FC236}">
                <a16:creationId xmlns:a16="http://schemas.microsoft.com/office/drawing/2014/main" id="{D5DFEAD6-A2F1-B895-60A2-3FD0F0585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121" y="3429000"/>
            <a:ext cx="1650417" cy="306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EF17B0-DBEB-BA04-5E1A-6D212C603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050" y="3496769"/>
            <a:ext cx="3291683" cy="1015122"/>
          </a:xfrm>
          <a:prstGeom prst="rect">
            <a:avLst/>
          </a:prstGeom>
          <a:ln w="28575">
            <a:solidFill>
              <a:schemeClr val="bg2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392940A-5776-1C17-E70C-8A92EF6AEAC7}"/>
              </a:ext>
            </a:extLst>
          </p:cNvPr>
          <p:cNvSpPr/>
          <p:nvPr/>
        </p:nvSpPr>
        <p:spPr>
          <a:xfrm>
            <a:off x="7255933" y="4828873"/>
            <a:ext cx="2082800" cy="1517399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u="sng" dirty="0"/>
              <a:t>candy</a:t>
            </a:r>
          </a:p>
          <a:p>
            <a:pPr algn="ctr"/>
            <a:r>
              <a:rPr lang="en-US" sz="4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</a:t>
            </a:r>
            <a:r>
              <a:rPr lang="en-US" sz="48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twix</a:t>
            </a:r>
            <a:r>
              <a:rPr lang="en-US" sz="4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</a:t>
            </a:r>
            <a:endParaRPr lang="en-US" sz="1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/>
            <a:endParaRPr lang="en-US" sz="1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0630AE-D079-C2DF-2CB7-19453E88923F}"/>
              </a:ext>
            </a:extLst>
          </p:cNvPr>
          <p:cNvSpPr txBox="1"/>
          <p:nvPr/>
        </p:nvSpPr>
        <p:spPr>
          <a:xfrm>
            <a:off x="6730945" y="3674533"/>
            <a:ext cx="6318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twix</a:t>
            </a:r>
            <a:endParaRPr lang="en-US" sz="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C9F7260-FD99-7461-938E-B0843DF5A58E}"/>
              </a:ext>
            </a:extLst>
          </p:cNvPr>
          <p:cNvCxnSpPr/>
          <p:nvPr/>
        </p:nvCxnSpPr>
        <p:spPr>
          <a:xfrm>
            <a:off x="8297333" y="4301067"/>
            <a:ext cx="52493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90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8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Candy Buttons – Candy Kitchen Shoppes">
            <a:extLst>
              <a:ext uri="{FF2B5EF4-FFF2-40B4-BE49-F238E27FC236}">
                <a16:creationId xmlns:a16="http://schemas.microsoft.com/office/drawing/2014/main" id="{130643B5-5814-303B-AAD6-80E04C59D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1052772"/>
            <a:ext cx="12191999" cy="8138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Creating </a:t>
            </a:r>
            <a:r>
              <a:rPr lang="en-US" sz="6000" b="1" spc="700" dirty="0">
                <a:solidFill>
                  <a:schemeClr val="bg2"/>
                </a:solidFill>
              </a:rPr>
              <a:t>buttons</a:t>
            </a:r>
            <a:r>
              <a:rPr lang="en-US" sz="4800" dirty="0">
                <a:solidFill>
                  <a:schemeClr val="bg1"/>
                </a:solidFill>
              </a:rPr>
              <a:t> in HTML</a:t>
            </a:r>
            <a:endParaRPr lang="en-US" sz="48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12191999" cy="1325563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3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&lt;button </a:t>
            </a:r>
            <a:r>
              <a:rPr lang="en-US" sz="3600" b="0" dirty="0">
                <a:solidFill>
                  <a:schemeClr val="tx1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onclick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 err="1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doThing</a:t>
            </a:r>
            <a:r>
              <a:rPr lang="en-US" sz="3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()"</a:t>
            </a:r>
            <a:r>
              <a:rPr lang="en-US" sz="3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Click Me</a:t>
            </a:r>
            <a:r>
              <a:rPr lang="en-US" sz="3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sz="3600" b="0" dirty="0">
              <a:solidFill>
                <a:schemeClr val="bg1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402095" y="3179787"/>
            <a:ext cx="6524625" cy="30686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&lt;button&gt;&lt;/button&gt;</a:t>
            </a:r>
          </a:p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onclick</a:t>
            </a:r>
            <a:r>
              <a:rPr lang="en-US" sz="3600" dirty="0"/>
              <a:t> attribute</a:t>
            </a:r>
          </a:p>
          <a:p>
            <a:pPr marL="1028700" lvl="1" indent="-571500">
              <a:buFont typeface="Concert One" pitchFamily="2" charset="0"/>
              <a:buChar char="•"/>
            </a:pPr>
            <a:r>
              <a:rPr lang="en-US" sz="3600" dirty="0"/>
              <a:t>Equals Sign, Quotes</a:t>
            </a:r>
          </a:p>
          <a:p>
            <a:pPr marL="342900" indent="-342900">
              <a:buAutoNum type="arabicPeriod"/>
            </a:pPr>
            <a:r>
              <a:rPr lang="en-US" sz="3600" dirty="0"/>
              <a:t> Function in the quotes</a:t>
            </a:r>
          </a:p>
          <a:p>
            <a:pPr marL="342900" indent="-342900">
              <a:buAutoNum type="arabicPeriod"/>
            </a:pPr>
            <a:r>
              <a:rPr lang="en-US" sz="3600" dirty="0"/>
              <a:t> Text to display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612EF4-2A3A-E2C7-B74B-791836702C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982" t="12435" r="9477" b="20875"/>
          <a:stretch/>
        </p:blipFill>
        <p:spPr>
          <a:xfrm>
            <a:off x="7707900" y="3228734"/>
            <a:ext cx="2392278" cy="7728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7BE622B-633B-38F3-5C1C-3B77CC4D1074}"/>
              </a:ext>
            </a:extLst>
          </p:cNvPr>
          <p:cNvSpPr/>
          <p:nvPr/>
        </p:nvSpPr>
        <p:spPr>
          <a:xfrm>
            <a:off x="6309500" y="4201794"/>
            <a:ext cx="5189079" cy="204660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The </a:t>
            </a:r>
            <a:r>
              <a:rPr lang="en-US" sz="40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doThing</a:t>
            </a:r>
            <a:r>
              <a:rPr lang="en-US" sz="3600" dirty="0">
                <a:solidFill>
                  <a:schemeClr val="bg2"/>
                </a:solidFill>
              </a:rPr>
              <a:t> function will run when you click this button</a:t>
            </a:r>
          </a:p>
        </p:txBody>
      </p:sp>
    </p:spTree>
    <p:extLst>
      <p:ext uri="{BB962C8B-B14F-4D97-AF65-F5344CB8AC3E}">
        <p14:creationId xmlns:p14="http://schemas.microsoft.com/office/powerpoint/2010/main" val="6210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F68171E-5F2A-73A6-2B85-2672002BEC9A}"/>
              </a:ext>
            </a:extLst>
          </p:cNvPr>
          <p:cNvSpPr/>
          <p:nvPr/>
        </p:nvSpPr>
        <p:spPr>
          <a:xfrm>
            <a:off x="5977467" y="1910821"/>
            <a:ext cx="5259388" cy="42021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D720FB-0E1C-9EA3-BB4D-50A0BB5896EE}"/>
              </a:ext>
            </a:extLst>
          </p:cNvPr>
          <p:cNvSpPr/>
          <p:nvPr/>
        </p:nvSpPr>
        <p:spPr>
          <a:xfrm>
            <a:off x="695854" y="1910822"/>
            <a:ext cx="5183188" cy="4202112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7C7615-58C6-7C20-F4A3-50D2B743D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dirty="0">
                <a:solidFill>
                  <a:schemeClr val="bg1">
                    <a:lumMod val="50000"/>
                  </a:schemeClr>
                </a:solidFill>
              </a:rPr>
              <a:t>Two Sides to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C7937-AD9C-E5E9-CD03-D3B21E280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255" y="1901296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2">
                    <a:lumMod val="50000"/>
                  </a:schemeClr>
                </a:solidFill>
              </a:rPr>
              <a:t>Define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6FFFC3-FA50-EC92-24E5-08E5684F6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1255" y="2725208"/>
            <a:ext cx="5157787" cy="24563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Decide what happens when a button is clicked</a:t>
            </a:r>
          </a:p>
          <a:p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Kind of like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teaching</a:t>
            </a:r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 a dog (computer)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how</a:t>
            </a:r>
            <a:r>
              <a:rPr lang="en-US" dirty="0">
                <a:solidFill>
                  <a:schemeClr val="accent2">
                    <a:lumMod val="25000"/>
                  </a:schemeClr>
                </a:solidFill>
              </a:rPr>
              <a:t> to do a trick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B71ECD-14A7-D45D-B56B-60260736B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53667" y="1901296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Call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3E60CB-F543-3DC9-4ECC-945B94AF77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53667" y="2725208"/>
            <a:ext cx="5183188" cy="236114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Run the code inside of the function body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Kind of like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telling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a dog (computer) to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</a:rPr>
              <a:t>do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a trick</a:t>
            </a:r>
          </a:p>
        </p:txBody>
      </p:sp>
      <p:pic>
        <p:nvPicPr>
          <p:cNvPr id="7170" name="Picture 2" descr="Paw Print Genetics - My Dog is Better at Computers Than I Am ...">
            <a:extLst>
              <a:ext uri="{FF2B5EF4-FFF2-40B4-BE49-F238E27FC236}">
                <a16:creationId xmlns:a16="http://schemas.microsoft.com/office/drawing/2014/main" id="{ACEC6F1C-3932-9AEA-9F79-1CDFF919A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386" y="4709054"/>
            <a:ext cx="3333750" cy="1876425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10,740 Dog Reading Book Images, Stock Photos &amp; Vectors | Shutterstock">
            <a:extLst>
              <a:ext uri="{FF2B5EF4-FFF2-40B4-BE49-F238E27FC236}">
                <a16:creationId xmlns:a16="http://schemas.microsoft.com/office/drawing/2014/main" id="{6E1B0E8D-CC9C-EE50-4C0A-F7F33C07A4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97"/>
          <a:stretch/>
        </p:blipFill>
        <p:spPr bwMode="auto">
          <a:xfrm>
            <a:off x="1769295" y="4634985"/>
            <a:ext cx="3061705" cy="2024564"/>
          </a:xfrm>
          <a:prstGeom prst="rec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370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3" grpId="0" build="p"/>
      <p:bldP spid="4" grpId="0" uiExpand="1" build="p"/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A70C-A9E6-8EBC-5FBF-D7B741C1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768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en-US" sz="6000" b="1" spc="700" dirty="0">
                <a:solidFill>
                  <a:schemeClr val="bg2"/>
                </a:solidFill>
              </a:rPr>
              <a:t>Define</a:t>
            </a:r>
            <a:r>
              <a:rPr lang="en-US" sz="4800" dirty="0">
                <a:solidFill>
                  <a:schemeClr val="bg1"/>
                </a:solidFill>
              </a:rPr>
              <a:t> a Function</a:t>
            </a:r>
            <a:endParaRPr lang="en-US" sz="4800" b="1" spc="700" dirty="0">
              <a:solidFill>
                <a:schemeClr val="bg2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189FA-E449-2DA4-5716-D4FBB53A2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791" y="1556331"/>
            <a:ext cx="6264291" cy="2278039"/>
          </a:xfrm>
          <a:solidFill>
            <a:schemeClr val="bg1"/>
          </a:solidFill>
          <a:ln w="28575">
            <a:solidFill>
              <a:schemeClr val="bg2"/>
            </a:solidFill>
          </a:ln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3600" b="0" dirty="0">
                <a:solidFill>
                  <a:schemeClr val="accent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dirty="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candyPop</a:t>
            </a:r>
            <a:r>
              <a:rPr lang="en-US" sz="3600" dirty="0">
                <a:solidFill>
                  <a:schemeClr val="bg1">
                    <a:lumMod val="25000"/>
                  </a:schemeClr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3600" b="0" dirty="0">
                <a:solidFill>
                  <a:schemeClr val="tx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chemeClr val="accent6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"I want candy"</a:t>
            </a:r>
            <a:r>
              <a:rPr lang="en-US" sz="3600" b="0" dirty="0">
                <a:solidFill>
                  <a:schemeClr val="bg1">
                    <a:lumMod val="25000"/>
                  </a:schemeClr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>
                    <a:lumMod val="25000"/>
                  </a:schemeClr>
                </a:solidFill>
                <a:latin typeface="Consolas" panose="020B0609020204030204" pitchFamily="49" charset="0"/>
              </a:rPr>
              <a:t>}</a:t>
            </a:r>
            <a:endParaRPr lang="en-US" sz="3600" b="0" dirty="0">
              <a:solidFill>
                <a:schemeClr val="bg1">
                  <a:lumMod val="2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196DA6-A8D5-DBAB-D060-C4021EFDE74B}"/>
              </a:ext>
            </a:extLst>
          </p:cNvPr>
          <p:cNvSpPr/>
          <p:nvPr/>
        </p:nvSpPr>
        <p:spPr>
          <a:xfrm>
            <a:off x="7040136" y="1428882"/>
            <a:ext cx="4675614" cy="45981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3600" dirty="0"/>
              <a:t> </a:t>
            </a:r>
            <a:r>
              <a:rPr lang="en-US" sz="4000" b="1" dirty="0">
                <a:solidFill>
                  <a:schemeClr val="bg2"/>
                </a:solidFill>
              </a:rPr>
              <a:t>function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Function </a:t>
            </a:r>
            <a:r>
              <a:rPr lang="en-US" sz="4000" b="1" dirty="0">
                <a:solidFill>
                  <a:schemeClr val="bg2"/>
                </a:solidFill>
              </a:rPr>
              <a:t>Name</a:t>
            </a:r>
            <a:endParaRPr lang="en-US" sz="3600" b="1" dirty="0">
              <a:solidFill>
                <a:schemeClr val="bg2"/>
              </a:solidFill>
            </a:endParaRPr>
          </a:p>
          <a:p>
            <a:pPr marL="342900" indent="-342900">
              <a:buAutoNum type="arabicPeriod"/>
            </a:pPr>
            <a:r>
              <a:rPr lang="en-US" sz="3600" dirty="0"/>
              <a:t> Parentheses: </a:t>
            </a:r>
            <a:r>
              <a:rPr lang="en-US" sz="4000" b="1" dirty="0">
                <a:solidFill>
                  <a:schemeClr val="bg2"/>
                </a:solidFill>
              </a:rPr>
              <a:t>( )</a:t>
            </a:r>
          </a:p>
          <a:p>
            <a:pPr marL="342900" indent="-342900">
              <a:buAutoNum type="arabicPeriod"/>
            </a:pPr>
            <a:r>
              <a:rPr lang="en-US" sz="3600" dirty="0"/>
              <a:t> Curly Brackets: </a:t>
            </a:r>
            <a:r>
              <a:rPr lang="en-US" sz="4000" b="1" dirty="0">
                <a:solidFill>
                  <a:schemeClr val="bg2"/>
                </a:solidFill>
              </a:rPr>
              <a:t>{ }</a:t>
            </a:r>
          </a:p>
          <a:p>
            <a:pPr marL="342900" indent="-342900">
              <a:buAutoNum type="arabicPeriod"/>
            </a:pPr>
            <a:r>
              <a:rPr lang="en-US" sz="3600" dirty="0"/>
              <a:t> Body in brackets</a:t>
            </a:r>
          </a:p>
        </p:txBody>
      </p:sp>
      <p:pic>
        <p:nvPicPr>
          <p:cNvPr id="8194" name="Picture 2" descr="Interview: How to Write A Book About Dogs – Top Dog Tips">
            <a:extLst>
              <a:ext uri="{FF2B5EF4-FFF2-40B4-BE49-F238E27FC236}">
                <a16:creationId xmlns:a16="http://schemas.microsoft.com/office/drawing/2014/main" id="{FA020C16-6570-89B2-3C81-11D2E0975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791" y="4091940"/>
            <a:ext cx="3444240" cy="2192709"/>
          </a:xfrm>
          <a:prstGeom prst="rect">
            <a:avLst/>
          </a:prstGeom>
          <a:noFill/>
          <a:ln w="3810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Writing an Effective Dog Professional Bio – dogbiz">
            <a:extLst>
              <a:ext uri="{FF2B5EF4-FFF2-40B4-BE49-F238E27FC236}">
                <a16:creationId xmlns:a16="http://schemas.microsoft.com/office/drawing/2014/main" id="{7AD1EEDD-28DE-39BD-2B6D-20B82E0B8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0085" y="4091941"/>
            <a:ext cx="2581997" cy="2192708"/>
          </a:xfrm>
          <a:prstGeom prst="rect">
            <a:avLst/>
          </a:prstGeom>
          <a:noFill/>
          <a:ln w="38100">
            <a:solidFill>
              <a:schemeClr val="tx1">
                <a:lumMod val="20000"/>
                <a:lumOff val="8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144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theme/theme1.xml><?xml version="1.0" encoding="utf-8"?>
<a:theme xmlns:a="http://schemas.openxmlformats.org/drawingml/2006/main" name="Office Theme">
  <a:themeElements>
    <a:clrScheme name="Candy">
      <a:dk1>
        <a:srgbClr val="FF8080"/>
      </a:dk1>
      <a:lt1>
        <a:srgbClr val="FFE5EA"/>
      </a:lt1>
      <a:dk2>
        <a:srgbClr val="FF6019"/>
      </a:dk2>
      <a:lt2>
        <a:srgbClr val="FFFFFF"/>
      </a:lt2>
      <a:accent1>
        <a:srgbClr val="58E7E7"/>
      </a:accent1>
      <a:accent2>
        <a:srgbClr val="AFFFAF"/>
      </a:accent2>
      <a:accent3>
        <a:srgbClr val="E43838"/>
      </a:accent3>
      <a:accent4>
        <a:srgbClr val="F98BF1"/>
      </a:accent4>
      <a:accent5>
        <a:srgbClr val="FFFF31"/>
      </a:accent5>
      <a:accent6>
        <a:srgbClr val="FFEAAF"/>
      </a:accent6>
      <a:hlink>
        <a:srgbClr val="91F583"/>
      </a:hlink>
      <a:folHlink>
        <a:srgbClr val="F8B2D5"/>
      </a:folHlink>
    </a:clrScheme>
    <a:fontScheme name="Candy">
      <a:majorFont>
        <a:latin typeface="DynaPuff"/>
        <a:ea typeface=""/>
        <a:cs typeface=""/>
      </a:majorFont>
      <a:minorFont>
        <a:latin typeface="Concert On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4516</TotalTime>
  <Words>334</Words>
  <Application>Microsoft Office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DynaPuff</vt:lpstr>
      <vt:lpstr>Consolas</vt:lpstr>
      <vt:lpstr>Arial</vt:lpstr>
      <vt:lpstr>Concert One</vt:lpstr>
      <vt:lpstr>Office Theme</vt:lpstr>
      <vt:lpstr>JavaScript Review</vt:lpstr>
      <vt:lpstr>Showing Pop-ups With  alert</vt:lpstr>
      <vt:lpstr>Storing Data with Variables</vt:lpstr>
      <vt:lpstr>Variable Assignment</vt:lpstr>
      <vt:lpstr>Two Basic Data Types</vt:lpstr>
      <vt:lpstr>Asking Questions With  prompt</vt:lpstr>
      <vt:lpstr>Creating buttons in HTML</vt:lpstr>
      <vt:lpstr>Two Sides to Functions</vt:lpstr>
      <vt:lpstr>Define a Function</vt:lpstr>
      <vt:lpstr>Call a Function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Maxwell</dc:creator>
  <cp:lastModifiedBy>Joseph Maxwell</cp:lastModifiedBy>
  <cp:revision>11</cp:revision>
  <dcterms:created xsi:type="dcterms:W3CDTF">2023-04-14T13:44:33Z</dcterms:created>
  <dcterms:modified xsi:type="dcterms:W3CDTF">2023-04-18T15:02:55Z</dcterms:modified>
</cp:coreProperties>
</file>

<file path=docProps/thumbnail.jpeg>
</file>